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7" r:id="rId3"/>
    <p:sldId id="258" r:id="rId4"/>
    <p:sldId id="309" r:id="rId5"/>
    <p:sldId id="259" r:id="rId6"/>
    <p:sldId id="268" r:id="rId7"/>
    <p:sldId id="269" r:id="rId8"/>
    <p:sldId id="273" r:id="rId9"/>
    <p:sldId id="272" r:id="rId10"/>
    <p:sldId id="267" r:id="rId11"/>
    <p:sldId id="263" r:id="rId12"/>
    <p:sldId id="266" r:id="rId13"/>
    <p:sldId id="304" r:id="rId14"/>
    <p:sldId id="264" r:id="rId15"/>
    <p:sldId id="297" r:id="rId16"/>
    <p:sldId id="298" r:id="rId17"/>
    <p:sldId id="270" r:id="rId18"/>
    <p:sldId id="265" r:id="rId19"/>
    <p:sldId id="274" r:id="rId20"/>
    <p:sldId id="275" r:id="rId21"/>
    <p:sldId id="283" r:id="rId22"/>
    <p:sldId id="303" r:id="rId23"/>
    <p:sldId id="300" r:id="rId24"/>
    <p:sldId id="301" r:id="rId25"/>
    <p:sldId id="302" r:id="rId26"/>
    <p:sldId id="305" r:id="rId27"/>
    <p:sldId id="284" r:id="rId28"/>
    <p:sldId id="291" r:id="rId29"/>
    <p:sldId id="292" r:id="rId30"/>
    <p:sldId id="306" r:id="rId31"/>
    <p:sldId id="294" r:id="rId32"/>
    <p:sldId id="295" r:id="rId33"/>
    <p:sldId id="296" r:id="rId34"/>
    <p:sldId id="307" r:id="rId35"/>
    <p:sldId id="279" r:id="rId36"/>
    <p:sldId id="285" r:id="rId37"/>
    <p:sldId id="280" r:id="rId38"/>
    <p:sldId id="281" r:id="rId39"/>
    <p:sldId id="282" r:id="rId40"/>
    <p:sldId id="286" r:id="rId41"/>
    <p:sldId id="287" r:id="rId42"/>
    <p:sldId id="289" r:id="rId43"/>
    <p:sldId id="290" r:id="rId44"/>
    <p:sldId id="271" r:id="rId45"/>
    <p:sldId id="277" r:id="rId46"/>
    <p:sldId id="310" r:id="rId47"/>
    <p:sldId id="311" r:id="rId48"/>
    <p:sldId id="276" r:id="rId49"/>
    <p:sldId id="261" r:id="rId50"/>
    <p:sldId id="262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 autoAdjust="0"/>
    <p:restoredTop sz="94686" autoAdjust="0"/>
  </p:normalViewPr>
  <p:slideViewPr>
    <p:cSldViewPr>
      <p:cViewPr>
        <p:scale>
          <a:sx n="75" d="100"/>
          <a:sy n="75" d="100"/>
        </p:scale>
        <p:origin x="-1594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39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06378A-91FC-4A3B-8E36-98854EC84918}" type="doc">
      <dgm:prSet loTypeId="urn:microsoft.com/office/officeart/2005/8/layout/process5" loCatId="process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A90CB3A-0CB4-49EB-9263-4121127C61D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Albedo gradient</a:t>
          </a:r>
          <a:endParaRPr lang="en-US" sz="2800" dirty="0">
            <a:solidFill>
              <a:schemeClr val="tx1"/>
            </a:solidFill>
          </a:endParaRPr>
        </a:p>
      </dgm:t>
    </dgm:pt>
    <dgm:pt modelId="{ACD412F4-A4EA-4218-97B3-2F8B7950942A}" type="parTrans" cxnId="{644D7116-1F9A-41C1-80C2-A0C592A24512}">
      <dgm:prSet/>
      <dgm:spPr/>
      <dgm:t>
        <a:bodyPr/>
        <a:lstStyle/>
        <a:p>
          <a:endParaRPr lang="en-US"/>
        </a:p>
      </dgm:t>
    </dgm:pt>
    <dgm:pt modelId="{252E44A5-45AE-48A3-A0C6-5C2CBCDC1D68}" type="sibTrans" cxnId="{644D7116-1F9A-41C1-80C2-A0C592A24512}">
      <dgm:prSet/>
      <dgm:spPr/>
      <dgm:t>
        <a:bodyPr/>
        <a:lstStyle/>
        <a:p>
          <a:endParaRPr lang="en-US"/>
        </a:p>
      </dgm:t>
    </dgm:pt>
    <dgm:pt modelId="{24BF9D07-18B9-4351-BE7B-82BBB561E013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Temperature gradient</a:t>
          </a:r>
          <a:endParaRPr lang="en-US" sz="2800" dirty="0">
            <a:solidFill>
              <a:schemeClr val="tx1"/>
            </a:solidFill>
          </a:endParaRPr>
        </a:p>
      </dgm:t>
    </dgm:pt>
    <dgm:pt modelId="{A831DE05-9028-4924-B20C-16D82B0714DE}" type="parTrans" cxnId="{5B461CFD-6DF9-446D-978A-B2A54652D6F5}">
      <dgm:prSet/>
      <dgm:spPr/>
      <dgm:t>
        <a:bodyPr/>
        <a:lstStyle/>
        <a:p>
          <a:endParaRPr lang="en-US"/>
        </a:p>
      </dgm:t>
    </dgm:pt>
    <dgm:pt modelId="{98938F0F-3FD8-4B51-9B5D-2F54ED3D9BE7}" type="sibTrans" cxnId="{5B461CFD-6DF9-446D-978A-B2A54652D6F5}">
      <dgm:prSet/>
      <dgm:spPr/>
      <dgm:t>
        <a:bodyPr/>
        <a:lstStyle/>
        <a:p>
          <a:endParaRPr lang="en-US"/>
        </a:p>
      </dgm:t>
    </dgm:pt>
    <dgm:pt modelId="{4EB908A2-D6C3-483A-8249-0F58135CA4AA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Increased low-level baroclinicity</a:t>
          </a:r>
          <a:endParaRPr lang="en-US" sz="2800" b="1" dirty="0">
            <a:solidFill>
              <a:schemeClr val="tx1"/>
            </a:solidFill>
          </a:endParaRPr>
        </a:p>
      </dgm:t>
    </dgm:pt>
    <dgm:pt modelId="{D6995B37-8497-4F39-B066-B7165D86EA14}" type="parTrans" cxnId="{507FCBB0-0AA9-4D17-9154-D402D626B36D}">
      <dgm:prSet/>
      <dgm:spPr/>
      <dgm:t>
        <a:bodyPr/>
        <a:lstStyle/>
        <a:p>
          <a:endParaRPr lang="en-US"/>
        </a:p>
      </dgm:t>
    </dgm:pt>
    <dgm:pt modelId="{B62B6FD0-BCBD-49B6-8AF7-9894199BE107}" type="sibTrans" cxnId="{507FCBB0-0AA9-4D17-9154-D402D626B36D}">
      <dgm:prSet/>
      <dgm:spPr/>
      <dgm:t>
        <a:bodyPr/>
        <a:lstStyle/>
        <a:p>
          <a:endParaRPr lang="en-US"/>
        </a:p>
      </dgm:t>
    </dgm:pt>
    <dgm:pt modelId="{1251F081-7DED-4FC7-8B56-FCA9BC0538AE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Area more favorable for MLC</a:t>
          </a:r>
          <a:endParaRPr lang="en-US" sz="2800" b="1" dirty="0">
            <a:solidFill>
              <a:schemeClr val="tx1"/>
            </a:solidFill>
          </a:endParaRPr>
        </a:p>
      </dgm:t>
    </dgm:pt>
    <dgm:pt modelId="{8212A61C-26CB-47A0-B940-B23AD1FE0596}" type="parTrans" cxnId="{57FC8125-92EE-44AC-A9EF-5122F833574A}">
      <dgm:prSet/>
      <dgm:spPr/>
      <dgm:t>
        <a:bodyPr/>
        <a:lstStyle/>
        <a:p>
          <a:endParaRPr lang="en-US"/>
        </a:p>
      </dgm:t>
    </dgm:pt>
    <dgm:pt modelId="{9A0480BA-E58C-40B8-BECC-F8718BBF597B}" type="sibTrans" cxnId="{57FC8125-92EE-44AC-A9EF-5122F833574A}">
      <dgm:prSet/>
      <dgm:spPr/>
      <dgm:t>
        <a:bodyPr/>
        <a:lstStyle/>
        <a:p>
          <a:endParaRPr lang="en-US"/>
        </a:p>
      </dgm:t>
    </dgm:pt>
    <dgm:pt modelId="{5F570ED1-C626-40FA-8806-62596E9B8AAD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Radiation gradient</a:t>
          </a:r>
          <a:endParaRPr lang="en-US" sz="2800" dirty="0">
            <a:solidFill>
              <a:schemeClr val="tx1"/>
            </a:solidFill>
          </a:endParaRPr>
        </a:p>
      </dgm:t>
    </dgm:pt>
    <dgm:pt modelId="{39F274B2-9A87-4398-9C9C-496EC5F390C9}" type="parTrans" cxnId="{FA1C9D63-3445-403C-ABD7-FCDC2722D9C3}">
      <dgm:prSet/>
      <dgm:spPr/>
      <dgm:t>
        <a:bodyPr/>
        <a:lstStyle/>
        <a:p>
          <a:endParaRPr lang="en-US"/>
        </a:p>
      </dgm:t>
    </dgm:pt>
    <dgm:pt modelId="{589EE331-E4C3-405C-BF60-322070C580F7}" type="sibTrans" cxnId="{FA1C9D63-3445-403C-ABD7-FCDC2722D9C3}">
      <dgm:prSet/>
      <dgm:spPr/>
      <dgm:t>
        <a:bodyPr/>
        <a:lstStyle/>
        <a:p>
          <a:endParaRPr lang="en-US"/>
        </a:p>
      </dgm:t>
    </dgm:pt>
    <dgm:pt modelId="{C3C06140-E722-4A9C-ADFB-3338CD7A1999}" type="pres">
      <dgm:prSet presAssocID="{2806378A-91FC-4A3B-8E36-98854EC849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5B4139-F11A-46D0-8107-4AE73E001082}" type="pres">
      <dgm:prSet presAssocID="{7A90CB3A-0CB4-49EB-9263-4121127C61D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3613F-34E1-41F5-821E-8DD599439155}" type="pres">
      <dgm:prSet presAssocID="{252E44A5-45AE-48A3-A0C6-5C2CBCDC1D6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942F554-C56C-4078-A621-B0A8D6FE06A1}" type="pres">
      <dgm:prSet presAssocID="{252E44A5-45AE-48A3-A0C6-5C2CBCDC1D6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E283255-8759-446E-9E6D-9765227CF0AD}" type="pres">
      <dgm:prSet presAssocID="{5F570ED1-C626-40FA-8806-62596E9B8AA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7E2AD-EFC8-48BA-882B-601FCAD9451C}" type="pres">
      <dgm:prSet presAssocID="{589EE331-E4C3-405C-BF60-322070C580F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E3D51E0-42C5-474A-A22E-6FD2D75F7C65}" type="pres">
      <dgm:prSet presAssocID="{589EE331-E4C3-405C-BF60-322070C580F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420ACA3-58D8-4DC6-9FC0-25C2014FF037}" type="pres">
      <dgm:prSet presAssocID="{24BF9D07-18B9-4351-BE7B-82BBB561E01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D50A8-863B-420F-BA12-1BCD5FF8D2C8}" type="pres">
      <dgm:prSet presAssocID="{98938F0F-3FD8-4B51-9B5D-2F54ED3D9BE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4D3768F-868A-460B-8E54-53E9E7056F55}" type="pres">
      <dgm:prSet presAssocID="{98938F0F-3FD8-4B51-9B5D-2F54ED3D9BE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ABB41D8-8DF2-4DAD-9488-8D4F0A2E9844}" type="pres">
      <dgm:prSet presAssocID="{4EB908A2-D6C3-483A-8249-0F58135CA4A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9824E-A385-4DA4-8A7F-EC3F5EA266BE}" type="pres">
      <dgm:prSet presAssocID="{B62B6FD0-BCBD-49B6-8AF7-9894199BE107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57BAE32-3ED5-4D01-B217-F3862526EDEA}" type="pres">
      <dgm:prSet presAssocID="{B62B6FD0-BCBD-49B6-8AF7-9894199BE10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0B6535F-5EEE-4607-A669-5D32A0E1C296}" type="pres">
      <dgm:prSet presAssocID="{1251F081-7DED-4FC7-8B56-FCA9BC0538A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5CD1CF-D1C8-4FE2-BCDB-5495E57359DB}" type="presOf" srcId="{589EE331-E4C3-405C-BF60-322070C580F7}" destId="{9B47E2AD-EFC8-48BA-882B-601FCAD9451C}" srcOrd="0" destOrd="0" presId="urn:microsoft.com/office/officeart/2005/8/layout/process5"/>
    <dgm:cxn modelId="{5F0CA72B-A1C4-4255-A32C-685B8DA829FF}" type="presOf" srcId="{5F570ED1-C626-40FA-8806-62596E9B8AAD}" destId="{7E283255-8759-446E-9E6D-9765227CF0AD}" srcOrd="0" destOrd="0" presId="urn:microsoft.com/office/officeart/2005/8/layout/process5"/>
    <dgm:cxn modelId="{53432D37-A307-47FE-818D-77971D5B32A9}" type="presOf" srcId="{B62B6FD0-BCBD-49B6-8AF7-9894199BE107}" destId="{257BAE32-3ED5-4D01-B217-F3862526EDEA}" srcOrd="1" destOrd="0" presId="urn:microsoft.com/office/officeart/2005/8/layout/process5"/>
    <dgm:cxn modelId="{5B461CFD-6DF9-446D-978A-B2A54652D6F5}" srcId="{2806378A-91FC-4A3B-8E36-98854EC84918}" destId="{24BF9D07-18B9-4351-BE7B-82BBB561E013}" srcOrd="2" destOrd="0" parTransId="{A831DE05-9028-4924-B20C-16D82B0714DE}" sibTransId="{98938F0F-3FD8-4B51-9B5D-2F54ED3D9BE7}"/>
    <dgm:cxn modelId="{16543F64-0085-4AAF-A3AE-982188A0230F}" type="presOf" srcId="{1251F081-7DED-4FC7-8B56-FCA9BC0538AE}" destId="{E0B6535F-5EEE-4607-A669-5D32A0E1C296}" srcOrd="0" destOrd="0" presId="urn:microsoft.com/office/officeart/2005/8/layout/process5"/>
    <dgm:cxn modelId="{6F1EAEB2-8B49-4336-AD44-E82CA3DBA5C3}" type="presOf" srcId="{252E44A5-45AE-48A3-A0C6-5C2CBCDC1D68}" destId="{1B13613F-34E1-41F5-821E-8DD599439155}" srcOrd="0" destOrd="0" presId="urn:microsoft.com/office/officeart/2005/8/layout/process5"/>
    <dgm:cxn modelId="{30E3F1D2-BA1B-48F3-ABA1-D06B25CF4A0A}" type="presOf" srcId="{98938F0F-3FD8-4B51-9B5D-2F54ED3D9BE7}" destId="{C4D3768F-868A-460B-8E54-53E9E7056F55}" srcOrd="1" destOrd="0" presId="urn:microsoft.com/office/officeart/2005/8/layout/process5"/>
    <dgm:cxn modelId="{FA1C9D63-3445-403C-ABD7-FCDC2722D9C3}" srcId="{2806378A-91FC-4A3B-8E36-98854EC84918}" destId="{5F570ED1-C626-40FA-8806-62596E9B8AAD}" srcOrd="1" destOrd="0" parTransId="{39F274B2-9A87-4398-9C9C-496EC5F390C9}" sibTransId="{589EE331-E4C3-405C-BF60-322070C580F7}"/>
    <dgm:cxn modelId="{EF95EEF4-869B-4D1A-84A9-B55997FDF03E}" type="presOf" srcId="{589EE331-E4C3-405C-BF60-322070C580F7}" destId="{1E3D51E0-42C5-474A-A22E-6FD2D75F7C65}" srcOrd="1" destOrd="0" presId="urn:microsoft.com/office/officeart/2005/8/layout/process5"/>
    <dgm:cxn modelId="{27EAB56A-6E5F-477A-ADCB-9CA11DE65283}" type="presOf" srcId="{98938F0F-3FD8-4B51-9B5D-2F54ED3D9BE7}" destId="{724D50A8-863B-420F-BA12-1BCD5FF8D2C8}" srcOrd="0" destOrd="0" presId="urn:microsoft.com/office/officeart/2005/8/layout/process5"/>
    <dgm:cxn modelId="{82AB52A0-A945-4623-8038-BF791C257D32}" type="presOf" srcId="{252E44A5-45AE-48A3-A0C6-5C2CBCDC1D68}" destId="{3942F554-C56C-4078-A621-B0A8D6FE06A1}" srcOrd="1" destOrd="0" presId="urn:microsoft.com/office/officeart/2005/8/layout/process5"/>
    <dgm:cxn modelId="{7589EEA1-5877-4625-9FFE-44686C69695E}" type="presOf" srcId="{B62B6FD0-BCBD-49B6-8AF7-9894199BE107}" destId="{AED9824E-A385-4DA4-8A7F-EC3F5EA266BE}" srcOrd="0" destOrd="0" presId="urn:microsoft.com/office/officeart/2005/8/layout/process5"/>
    <dgm:cxn modelId="{507FCBB0-0AA9-4D17-9154-D402D626B36D}" srcId="{2806378A-91FC-4A3B-8E36-98854EC84918}" destId="{4EB908A2-D6C3-483A-8249-0F58135CA4AA}" srcOrd="3" destOrd="0" parTransId="{D6995B37-8497-4F39-B066-B7165D86EA14}" sibTransId="{B62B6FD0-BCBD-49B6-8AF7-9894199BE107}"/>
    <dgm:cxn modelId="{7155A76C-5324-4FB1-83E5-15F3D0A6BFDB}" type="presOf" srcId="{7A90CB3A-0CB4-49EB-9263-4121127C61D6}" destId="{5D5B4139-F11A-46D0-8107-4AE73E001082}" srcOrd="0" destOrd="0" presId="urn:microsoft.com/office/officeart/2005/8/layout/process5"/>
    <dgm:cxn modelId="{15BC5FF1-7416-410B-9E9B-D75D76DC172C}" type="presOf" srcId="{2806378A-91FC-4A3B-8E36-98854EC84918}" destId="{C3C06140-E722-4A9C-ADFB-3338CD7A1999}" srcOrd="0" destOrd="0" presId="urn:microsoft.com/office/officeart/2005/8/layout/process5"/>
    <dgm:cxn modelId="{D41D0A26-845C-440B-96A1-7AB64A8AB89D}" type="presOf" srcId="{4EB908A2-D6C3-483A-8249-0F58135CA4AA}" destId="{6ABB41D8-8DF2-4DAD-9488-8D4F0A2E9844}" srcOrd="0" destOrd="0" presId="urn:microsoft.com/office/officeart/2005/8/layout/process5"/>
    <dgm:cxn modelId="{2DEA87E9-E7EC-4AE9-98C5-7B5D05B9FF98}" type="presOf" srcId="{24BF9D07-18B9-4351-BE7B-82BBB561E013}" destId="{C420ACA3-58D8-4DC6-9FC0-25C2014FF037}" srcOrd="0" destOrd="0" presId="urn:microsoft.com/office/officeart/2005/8/layout/process5"/>
    <dgm:cxn modelId="{644D7116-1F9A-41C1-80C2-A0C592A24512}" srcId="{2806378A-91FC-4A3B-8E36-98854EC84918}" destId="{7A90CB3A-0CB4-49EB-9263-4121127C61D6}" srcOrd="0" destOrd="0" parTransId="{ACD412F4-A4EA-4218-97B3-2F8B7950942A}" sibTransId="{252E44A5-45AE-48A3-A0C6-5C2CBCDC1D68}"/>
    <dgm:cxn modelId="{57FC8125-92EE-44AC-A9EF-5122F833574A}" srcId="{2806378A-91FC-4A3B-8E36-98854EC84918}" destId="{1251F081-7DED-4FC7-8B56-FCA9BC0538AE}" srcOrd="4" destOrd="0" parTransId="{8212A61C-26CB-47A0-B940-B23AD1FE0596}" sibTransId="{9A0480BA-E58C-40B8-BECC-F8718BBF597B}"/>
    <dgm:cxn modelId="{FFFA1B59-7105-43E3-B354-784BE83E0BEB}" type="presParOf" srcId="{C3C06140-E722-4A9C-ADFB-3338CD7A1999}" destId="{5D5B4139-F11A-46D0-8107-4AE73E001082}" srcOrd="0" destOrd="0" presId="urn:microsoft.com/office/officeart/2005/8/layout/process5"/>
    <dgm:cxn modelId="{42CB9D32-E947-472E-A6C0-D8823972E808}" type="presParOf" srcId="{C3C06140-E722-4A9C-ADFB-3338CD7A1999}" destId="{1B13613F-34E1-41F5-821E-8DD599439155}" srcOrd="1" destOrd="0" presId="urn:microsoft.com/office/officeart/2005/8/layout/process5"/>
    <dgm:cxn modelId="{E23FE381-12A1-4026-8925-28FEDD255FB6}" type="presParOf" srcId="{1B13613F-34E1-41F5-821E-8DD599439155}" destId="{3942F554-C56C-4078-A621-B0A8D6FE06A1}" srcOrd="0" destOrd="0" presId="urn:microsoft.com/office/officeart/2005/8/layout/process5"/>
    <dgm:cxn modelId="{F75F7985-F308-4FDC-855C-8445DF38F3DA}" type="presParOf" srcId="{C3C06140-E722-4A9C-ADFB-3338CD7A1999}" destId="{7E283255-8759-446E-9E6D-9765227CF0AD}" srcOrd="2" destOrd="0" presId="urn:microsoft.com/office/officeart/2005/8/layout/process5"/>
    <dgm:cxn modelId="{4C635832-B43E-43BC-ACE0-BA37F1240ADE}" type="presParOf" srcId="{C3C06140-E722-4A9C-ADFB-3338CD7A1999}" destId="{9B47E2AD-EFC8-48BA-882B-601FCAD9451C}" srcOrd="3" destOrd="0" presId="urn:microsoft.com/office/officeart/2005/8/layout/process5"/>
    <dgm:cxn modelId="{2AE8F37B-9347-4768-974D-69E77384BF8C}" type="presParOf" srcId="{9B47E2AD-EFC8-48BA-882B-601FCAD9451C}" destId="{1E3D51E0-42C5-474A-A22E-6FD2D75F7C65}" srcOrd="0" destOrd="0" presId="urn:microsoft.com/office/officeart/2005/8/layout/process5"/>
    <dgm:cxn modelId="{4F59092D-FB4C-4980-8934-860BEE1AA013}" type="presParOf" srcId="{C3C06140-E722-4A9C-ADFB-3338CD7A1999}" destId="{C420ACA3-58D8-4DC6-9FC0-25C2014FF037}" srcOrd="4" destOrd="0" presId="urn:microsoft.com/office/officeart/2005/8/layout/process5"/>
    <dgm:cxn modelId="{434C60D0-88FB-4903-B35A-A5211CD1C739}" type="presParOf" srcId="{C3C06140-E722-4A9C-ADFB-3338CD7A1999}" destId="{724D50A8-863B-420F-BA12-1BCD5FF8D2C8}" srcOrd="5" destOrd="0" presId="urn:microsoft.com/office/officeart/2005/8/layout/process5"/>
    <dgm:cxn modelId="{CED1B7B4-D787-4B6B-ABF7-88581FE7328F}" type="presParOf" srcId="{724D50A8-863B-420F-BA12-1BCD5FF8D2C8}" destId="{C4D3768F-868A-460B-8E54-53E9E7056F55}" srcOrd="0" destOrd="0" presId="urn:microsoft.com/office/officeart/2005/8/layout/process5"/>
    <dgm:cxn modelId="{1E767BEB-1441-4031-B2B9-4FAAFC267A4D}" type="presParOf" srcId="{C3C06140-E722-4A9C-ADFB-3338CD7A1999}" destId="{6ABB41D8-8DF2-4DAD-9488-8D4F0A2E9844}" srcOrd="6" destOrd="0" presId="urn:microsoft.com/office/officeart/2005/8/layout/process5"/>
    <dgm:cxn modelId="{8DD619EA-2368-4C47-A84D-32120B55CF86}" type="presParOf" srcId="{C3C06140-E722-4A9C-ADFB-3338CD7A1999}" destId="{AED9824E-A385-4DA4-8A7F-EC3F5EA266BE}" srcOrd="7" destOrd="0" presId="urn:microsoft.com/office/officeart/2005/8/layout/process5"/>
    <dgm:cxn modelId="{ED240EE0-627D-4247-9ED1-CC04454FDF45}" type="presParOf" srcId="{AED9824E-A385-4DA4-8A7F-EC3F5EA266BE}" destId="{257BAE32-3ED5-4D01-B217-F3862526EDEA}" srcOrd="0" destOrd="0" presId="urn:microsoft.com/office/officeart/2005/8/layout/process5"/>
    <dgm:cxn modelId="{6B66CBF7-2435-4F67-8BBB-806DEA3AD864}" type="presParOf" srcId="{C3C06140-E722-4A9C-ADFB-3338CD7A1999}" destId="{E0B6535F-5EEE-4607-A669-5D32A0E1C29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5B4139-F11A-46D0-8107-4AE73E001082}">
      <dsp:nvSpPr>
        <dsp:cNvPr id="0" name=""/>
        <dsp:cNvSpPr/>
      </dsp:nvSpPr>
      <dsp:spPr>
        <a:xfrm>
          <a:off x="321915" y="1190"/>
          <a:ext cx="2236886" cy="13421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Albedo gradient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21915" y="1190"/>
        <a:ext cx="2236886" cy="1342132"/>
      </dsp:txXfrm>
    </dsp:sp>
    <dsp:sp modelId="{1B13613F-34E1-41F5-821E-8DD599439155}">
      <dsp:nvSpPr>
        <dsp:cNvPr id="0" name=""/>
        <dsp:cNvSpPr/>
      </dsp:nvSpPr>
      <dsp:spPr>
        <a:xfrm>
          <a:off x="2755647" y="394882"/>
          <a:ext cx="474219" cy="554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755647" y="394882"/>
        <a:ext cx="474219" cy="554747"/>
      </dsp:txXfrm>
    </dsp:sp>
    <dsp:sp modelId="{7E283255-8759-446E-9E6D-9765227CF0AD}">
      <dsp:nvSpPr>
        <dsp:cNvPr id="0" name=""/>
        <dsp:cNvSpPr/>
      </dsp:nvSpPr>
      <dsp:spPr>
        <a:xfrm>
          <a:off x="3453556" y="1190"/>
          <a:ext cx="2236886" cy="1342132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Radiation gradient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453556" y="1190"/>
        <a:ext cx="2236886" cy="1342132"/>
      </dsp:txXfrm>
    </dsp:sp>
    <dsp:sp modelId="{9B47E2AD-EFC8-48BA-882B-601FCAD9451C}">
      <dsp:nvSpPr>
        <dsp:cNvPr id="0" name=""/>
        <dsp:cNvSpPr/>
      </dsp:nvSpPr>
      <dsp:spPr>
        <a:xfrm>
          <a:off x="5887289" y="394882"/>
          <a:ext cx="474219" cy="554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887289" y="394882"/>
        <a:ext cx="474219" cy="554747"/>
      </dsp:txXfrm>
    </dsp:sp>
    <dsp:sp modelId="{C420ACA3-58D8-4DC6-9FC0-25C2014FF037}">
      <dsp:nvSpPr>
        <dsp:cNvPr id="0" name=""/>
        <dsp:cNvSpPr/>
      </dsp:nvSpPr>
      <dsp:spPr>
        <a:xfrm>
          <a:off x="6585198" y="1190"/>
          <a:ext cx="2236886" cy="134213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Temperature gradient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585198" y="1190"/>
        <a:ext cx="2236886" cy="1342132"/>
      </dsp:txXfrm>
    </dsp:sp>
    <dsp:sp modelId="{724D50A8-863B-420F-BA12-1BCD5FF8D2C8}">
      <dsp:nvSpPr>
        <dsp:cNvPr id="0" name=""/>
        <dsp:cNvSpPr/>
      </dsp:nvSpPr>
      <dsp:spPr>
        <a:xfrm rot="5400000">
          <a:off x="7466531" y="1499904"/>
          <a:ext cx="474219" cy="554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5400000">
        <a:off x="7466531" y="1499904"/>
        <a:ext cx="474219" cy="554747"/>
      </dsp:txXfrm>
    </dsp:sp>
    <dsp:sp modelId="{6ABB41D8-8DF2-4DAD-9488-8D4F0A2E9844}">
      <dsp:nvSpPr>
        <dsp:cNvPr id="0" name=""/>
        <dsp:cNvSpPr/>
      </dsp:nvSpPr>
      <dsp:spPr>
        <a:xfrm>
          <a:off x="6585198" y="2238077"/>
          <a:ext cx="2236886" cy="1342132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Increased low-level baroclinicity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585198" y="2238077"/>
        <a:ext cx="2236886" cy="1342132"/>
      </dsp:txXfrm>
    </dsp:sp>
    <dsp:sp modelId="{AED9824E-A385-4DA4-8A7F-EC3F5EA266BE}">
      <dsp:nvSpPr>
        <dsp:cNvPr id="0" name=""/>
        <dsp:cNvSpPr/>
      </dsp:nvSpPr>
      <dsp:spPr>
        <a:xfrm rot="10800000">
          <a:off x="5914132" y="2631769"/>
          <a:ext cx="474219" cy="554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914132" y="2631769"/>
        <a:ext cx="474219" cy="554747"/>
      </dsp:txXfrm>
    </dsp:sp>
    <dsp:sp modelId="{E0B6535F-5EEE-4607-A669-5D32A0E1C296}">
      <dsp:nvSpPr>
        <dsp:cNvPr id="0" name=""/>
        <dsp:cNvSpPr/>
      </dsp:nvSpPr>
      <dsp:spPr>
        <a:xfrm>
          <a:off x="3453556" y="2238077"/>
          <a:ext cx="2236886" cy="134213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Area more favorable for MLC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453556" y="2238077"/>
        <a:ext cx="2236886" cy="134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FC7A2-55C5-45A7-877B-DEFD064D6870}" type="datetimeFigureOut">
              <a:rPr lang="en-US" smtClean="0"/>
              <a:pPr/>
              <a:t>4/5/2012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20BB-C2F8-401E-BF7A-40CF6629AD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Gill Sans M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tthew\Documents\School\Graduate\AOS%20760\presentation\1993.m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001000" cy="3048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atin typeface="Gill Sans MT" pitchFamily="34" charset="0"/>
              </a:rPr>
              <a:t>Relationship Between Snow Extent and Mid-Latitude Cyclone Centers From NARR Objectively Derived Storm Position and Snow Cover</a:t>
            </a:r>
            <a:endParaRPr lang="en-US" sz="4000" b="1" dirty="0">
              <a:latin typeface="Gill Sans MT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22098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tx1"/>
                </a:solidFill>
                <a:latin typeface="Gill Sans MT" pitchFamily="34" charset="0"/>
              </a:rPr>
              <a:t>Matthew </a:t>
            </a:r>
            <a:r>
              <a:rPr lang="en-US" sz="3000" dirty="0" err="1" smtClean="0">
                <a:solidFill>
                  <a:schemeClr val="tx1"/>
                </a:solidFill>
                <a:latin typeface="Gill Sans MT" pitchFamily="34" charset="0"/>
              </a:rPr>
              <a:t>Rydzik</a:t>
            </a:r>
            <a:endParaRPr lang="en-US" sz="30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r>
              <a:rPr lang="en-US" sz="3000" dirty="0" smtClean="0">
                <a:solidFill>
                  <a:schemeClr val="tx1"/>
                </a:solidFill>
                <a:latin typeface="Gill Sans MT" pitchFamily="34" charset="0"/>
              </a:rPr>
              <a:t>Advisor</a:t>
            </a:r>
            <a:r>
              <a:rPr lang="en-US" sz="3000" dirty="0" smtClean="0">
                <a:solidFill>
                  <a:schemeClr val="tx1"/>
                </a:solidFill>
                <a:latin typeface="Gill Sans MT" pitchFamily="34" charset="0"/>
              </a:rPr>
              <a:t>:  </a:t>
            </a:r>
            <a:r>
              <a:rPr lang="en-US" sz="3000" dirty="0" err="1" smtClean="0">
                <a:solidFill>
                  <a:schemeClr val="tx1"/>
                </a:solidFill>
                <a:latin typeface="Gill Sans MT" pitchFamily="34" charset="0"/>
              </a:rPr>
              <a:t>Ankur</a:t>
            </a:r>
            <a:r>
              <a:rPr lang="en-US" sz="3000" dirty="0" smtClean="0">
                <a:solidFill>
                  <a:schemeClr val="tx1"/>
                </a:solidFill>
                <a:latin typeface="Gill Sans MT" pitchFamily="34" charset="0"/>
              </a:rPr>
              <a:t> Desai</a:t>
            </a:r>
          </a:p>
          <a:p>
            <a:endParaRPr lang="en-US" sz="1400" dirty="0" smtClean="0">
              <a:solidFill>
                <a:schemeClr val="tx1"/>
              </a:solidFill>
              <a:latin typeface="Gill Sans MT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Gill Sans MT" pitchFamily="34" charset="0"/>
              </a:rPr>
              <a:t>Department of Atmospheric and Oceanic Sciences</a:t>
            </a:r>
            <a:endParaRPr lang="en-US" sz="2400" dirty="0">
              <a:solidFill>
                <a:schemeClr val="tx1"/>
              </a:solidFill>
              <a:latin typeface="Gill Sans MT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  <a:latin typeface="Gill Sans MT" pitchFamily="34" charset="0"/>
              </a:rPr>
              <a:t>University of Wisconsin - Madison</a:t>
            </a:r>
            <a:endParaRPr lang="en-US" sz="2400" dirty="0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AOS Department Seminar</a:t>
            </a:r>
          </a:p>
          <a:p>
            <a:r>
              <a:rPr lang="en-US" dirty="0" smtClean="0">
                <a:latin typeface="Gill Sans MT" pitchFamily="34" charset="0"/>
              </a:rPr>
              <a:t>April 11</a:t>
            </a:r>
            <a:r>
              <a:rPr lang="en-US" baseline="30000" dirty="0" smtClean="0">
                <a:latin typeface="Gill Sans MT" pitchFamily="34" charset="0"/>
              </a:rPr>
              <a:t>th</a:t>
            </a:r>
            <a:r>
              <a:rPr lang="en-US" dirty="0" smtClean="0">
                <a:latin typeface="Gill Sans MT" pitchFamily="34" charset="0"/>
              </a:rPr>
              <a:t>, 2012</a:t>
            </a:r>
            <a:endParaRPr lang="en-US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Modeling and data assimilation framework</a:t>
            </a:r>
          </a:p>
          <a:p>
            <a:r>
              <a:rPr lang="en-US" dirty="0" smtClean="0"/>
              <a:t>1 hr temporal and 1 km grid spacing</a:t>
            </a:r>
          </a:p>
          <a:p>
            <a:r>
              <a:rPr lang="en-US" dirty="0" smtClean="0"/>
              <a:t>Incorporates:</a:t>
            </a:r>
          </a:p>
          <a:p>
            <a:pPr lvl="1"/>
            <a:r>
              <a:rPr lang="en-US" dirty="0" smtClean="0"/>
              <a:t>Quality controlled and downscaled numerical weather prediction output </a:t>
            </a:r>
          </a:p>
          <a:p>
            <a:pPr lvl="1"/>
            <a:r>
              <a:rPr lang="en-US" dirty="0" smtClean="0"/>
              <a:t>Snow pack model</a:t>
            </a:r>
          </a:p>
          <a:p>
            <a:pPr lvl="1"/>
            <a:r>
              <a:rPr lang="en-US" dirty="0" smtClean="0"/>
              <a:t>Data assimilation scheme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56377" y="6488668"/>
            <a:ext cx="2787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Full details in Barrett (2003)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 - SNODAS</a:t>
            </a:r>
            <a:endParaRPr lang="en-US" dirty="0"/>
          </a:p>
        </p:txBody>
      </p:sp>
      <p:pic>
        <p:nvPicPr>
          <p:cNvPr id="4" name="Content Placeholder 3" descr="snow-compare-winter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5347" y="1600200"/>
            <a:ext cx="665330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 - SNODAS</a:t>
            </a:r>
            <a:endParaRPr lang="en-US" dirty="0"/>
          </a:p>
        </p:txBody>
      </p:sp>
      <p:pic>
        <p:nvPicPr>
          <p:cNvPr id="4" name="Content Placeholder 3" descr="snow-compare-winter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5347" y="1600200"/>
            <a:ext cx="66533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Cover Trends</a:t>
            </a:r>
            <a:endParaRPr lang="en-US" dirty="0"/>
          </a:p>
        </p:txBody>
      </p:sp>
      <p:pic>
        <p:nvPicPr>
          <p:cNvPr id="8" name="Content Placeholder 7" descr="snow-trends-may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1371600"/>
            <a:ext cx="6086096" cy="2743200"/>
          </a:xfrm>
        </p:spPr>
      </p:pic>
      <p:pic>
        <p:nvPicPr>
          <p:cNvPr id="9" name="Picture 8" descr="snow-trends-nov.e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7905" y="4114800"/>
            <a:ext cx="608609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 Identification</a:t>
            </a:r>
            <a:endParaRPr lang="en-US" dirty="0"/>
          </a:p>
        </p:txBody>
      </p:sp>
      <p:pic>
        <p:nvPicPr>
          <p:cNvPr id="4" name="Content Placeholder 3" descr="track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963" t="5179" r="15867" b="5418"/>
          <a:stretch>
            <a:fillRect/>
          </a:stretch>
        </p:blipFill>
        <p:spPr>
          <a:xfrm>
            <a:off x="1819275" y="2992471"/>
            <a:ext cx="5505450" cy="3865529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Pressure minima located at fine  (0.25°) and coarse (2.5°) resolution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latin typeface="Gill Sans MT" pitchFamily="34" charset="0"/>
              </a:rPr>
              <a:t>Coarse minimum moved to nearest fine minimum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MLC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Nearest centers within 400 km are linked at three hour time steps</a:t>
            </a:r>
          </a:p>
          <a:p>
            <a:r>
              <a:rPr lang="en-US" dirty="0" smtClean="0"/>
              <a:t>Center must move in six hours</a:t>
            </a:r>
          </a:p>
          <a:p>
            <a:r>
              <a:rPr lang="en-US" dirty="0" smtClean="0"/>
              <a:t>Center may not backtrack</a:t>
            </a:r>
          </a:p>
          <a:p>
            <a:r>
              <a:rPr lang="en-US" dirty="0" smtClean="0"/>
              <a:t>Center allowed to disappear for one time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Cover &amp; MLC Video</a:t>
            </a:r>
            <a:endParaRPr lang="en-US" dirty="0"/>
          </a:p>
        </p:txBody>
      </p:sp>
      <p:pic>
        <p:nvPicPr>
          <p:cNvPr id="4" name="1993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175418"/>
            <a:ext cx="7543800" cy="565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Data / Methods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Snow Cover Extent Algorithm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MLC Identification and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Results / Discussion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Relationship between snow cover and MLCs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Low-level Baroclinicity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Conclusions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Role in northward shift of storm tracks?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Outline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MLC Distance from Snow Extent</a:t>
            </a:r>
            <a:endParaRPr lang="en-US" dirty="0"/>
          </a:p>
        </p:txBody>
      </p:sp>
      <p:pic>
        <p:nvPicPr>
          <p:cNvPr id="4" name="Content Placeholder 3" descr="nov-dist-day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7220"/>
            <a:ext cx="8229600" cy="4151922"/>
          </a:xfrm>
        </p:spPr>
      </p:pic>
      <p:sp>
        <p:nvSpPr>
          <p:cNvPr id="5" name="Left Brace 4"/>
          <p:cNvSpPr/>
          <p:nvPr/>
        </p:nvSpPr>
        <p:spPr>
          <a:xfrm rot="16200000">
            <a:off x="2743200" y="4583668"/>
            <a:ext cx="304800" cy="2743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03146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sz="2400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5943600" y="4126468"/>
            <a:ext cx="304800" cy="36576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03146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sz="24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MLC Distance from Snow Extent</a:t>
            </a:r>
            <a:endParaRPr lang="en-US" dirty="0"/>
          </a:p>
        </p:txBody>
      </p:sp>
      <p:pic>
        <p:nvPicPr>
          <p:cNvPr id="4" name="Content Placeholder 3" descr="nov-dist-day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7220"/>
            <a:ext cx="8229599" cy="4151922"/>
          </a:xfrm>
        </p:spPr>
      </p:pic>
      <p:sp>
        <p:nvSpPr>
          <p:cNvPr id="5" name="Left Brace 4"/>
          <p:cNvSpPr/>
          <p:nvPr/>
        </p:nvSpPr>
        <p:spPr>
          <a:xfrm rot="16200000">
            <a:off x="2743200" y="4583668"/>
            <a:ext cx="304800" cy="2743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03146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sz="2400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5943600" y="4126468"/>
            <a:ext cx="304800" cy="36576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03146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sz="24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Data / Methods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Snow Cover Extent Algorithm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MLC Identification and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Results / Discussion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Relationship between snow cover and MLCs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Low-level Baroclinicity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Conclusions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Role in </a:t>
            </a:r>
            <a:r>
              <a:rPr lang="en-US" dirty="0" err="1" smtClean="0">
                <a:latin typeface="Gill Sans MT" pitchFamily="34" charset="0"/>
              </a:rPr>
              <a:t>poleward</a:t>
            </a:r>
            <a:r>
              <a:rPr lang="en-US" dirty="0" smtClean="0">
                <a:latin typeface="Gill Sans MT" pitchFamily="34" charset="0"/>
              </a:rPr>
              <a:t> shift </a:t>
            </a:r>
            <a:r>
              <a:rPr lang="en-US" dirty="0" smtClean="0">
                <a:latin typeface="Gill Sans MT" pitchFamily="34" charset="0"/>
              </a:rPr>
              <a:t>of storm tracks?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Outline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MLC Distance from Snow Extent</a:t>
            </a:r>
            <a:endParaRPr lang="en-US" dirty="0"/>
          </a:p>
        </p:txBody>
      </p:sp>
      <p:pic>
        <p:nvPicPr>
          <p:cNvPr id="4" name="Content Placeholder 3" descr="nov-dist-day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87220"/>
            <a:ext cx="8229599" cy="4151922"/>
          </a:xfrm>
        </p:spPr>
      </p:pic>
      <p:sp>
        <p:nvSpPr>
          <p:cNvPr id="5" name="Left Brace 4"/>
          <p:cNvSpPr/>
          <p:nvPr/>
        </p:nvSpPr>
        <p:spPr>
          <a:xfrm rot="16200000">
            <a:off x="2743200" y="4583668"/>
            <a:ext cx="304800" cy="2743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603146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sz="2400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5943600" y="4126468"/>
            <a:ext cx="304800" cy="36576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03146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sz="24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Bimodal January?</a:t>
            </a:r>
            <a:endParaRPr lang="en-US" dirty="0"/>
          </a:p>
        </p:txBody>
      </p:sp>
      <p:pic>
        <p:nvPicPr>
          <p:cNvPr id="7" name="Content Placeholder 6" descr="alber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0780" y="3886200"/>
            <a:ext cx="4282440" cy="275844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600200"/>
            <a:ext cx="8229600" cy="236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noProof="0" dirty="0" smtClean="0">
                <a:latin typeface="Gill Sans MT" pitchFamily="34" charset="0"/>
              </a:rPr>
              <a:t>Likely caused by </a:t>
            </a:r>
            <a:r>
              <a:rPr lang="en-US" sz="3200" dirty="0" smtClean="0">
                <a:latin typeface="Gill Sans MT" pitchFamily="34" charset="0"/>
              </a:rPr>
              <a:t>A</a:t>
            </a:r>
            <a:r>
              <a:rPr lang="en-US" sz="3200" noProof="0" dirty="0" err="1" smtClean="0">
                <a:latin typeface="Gill Sans MT" pitchFamily="34" charset="0"/>
              </a:rPr>
              <a:t>lberta</a:t>
            </a:r>
            <a:r>
              <a:rPr lang="en-US" sz="3200" noProof="0" dirty="0" smtClean="0">
                <a:latin typeface="Gill Sans MT" pitchFamily="34" charset="0"/>
              </a:rPr>
              <a:t> clippers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Occur roughly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600-800 km 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north of typical January snow cover extent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Most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 common in January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5486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Alberta clipper track from Thomas and Martin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Create distributions from shuffled snow cover</a:t>
            </a:r>
          </a:p>
          <a:p>
            <a:pPr lvl="1"/>
            <a:r>
              <a:rPr lang="en-US" dirty="0" smtClean="0"/>
              <a:t>Use the other 31 years of snow cover from the same day</a:t>
            </a:r>
          </a:p>
          <a:p>
            <a:r>
              <a:rPr lang="en-US" dirty="0" smtClean="0"/>
              <a:t>Subtract new distribution from original</a:t>
            </a:r>
          </a:p>
          <a:p>
            <a:r>
              <a:rPr lang="en-US" dirty="0" smtClean="0"/>
              <a:t>Sum the differences</a:t>
            </a:r>
          </a:p>
          <a:p>
            <a:r>
              <a:rPr lang="en-US" dirty="0" smtClean="0"/>
              <a:t>Assume that shuffling creates random noise that will cancel when summed</a:t>
            </a:r>
          </a:p>
          <a:p>
            <a:pPr lvl="1"/>
            <a:r>
              <a:rPr lang="en-US" dirty="0" smtClean="0"/>
              <a:t> Regions of coherent peaks are assumed to be significant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pic>
        <p:nvPicPr>
          <p:cNvPr id="4" name="Content Placeholder 3" descr="robust-nov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5009"/>
            <a:ext cx="8229600" cy="3736344"/>
          </a:xfrm>
        </p:spPr>
      </p:pic>
      <p:sp>
        <p:nvSpPr>
          <p:cNvPr id="5" name="Left Brace 4"/>
          <p:cNvSpPr/>
          <p:nvPr/>
        </p:nvSpPr>
        <p:spPr>
          <a:xfrm rot="16200000">
            <a:off x="2743200" y="4495801"/>
            <a:ext cx="304800" cy="2743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943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sz="2400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5943600" y="4038601"/>
            <a:ext cx="304800" cy="36576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943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sz="24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pic>
        <p:nvPicPr>
          <p:cNvPr id="4" name="Content Placeholder 3" descr="robust-nov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995009"/>
            <a:ext cx="8229598" cy="3736344"/>
          </a:xfrm>
        </p:spPr>
      </p:pic>
      <p:sp>
        <p:nvSpPr>
          <p:cNvPr id="5" name="Left Brace 4"/>
          <p:cNvSpPr/>
          <p:nvPr/>
        </p:nvSpPr>
        <p:spPr>
          <a:xfrm rot="16200000">
            <a:off x="2743200" y="4495801"/>
            <a:ext cx="304800" cy="2743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943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sz="2400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5943600" y="4038601"/>
            <a:ext cx="304800" cy="36576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943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sz="24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pic>
        <p:nvPicPr>
          <p:cNvPr id="4" name="Content Placeholder 3" descr="robust-nov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1" y="1995009"/>
            <a:ext cx="8229598" cy="3736344"/>
          </a:xfrm>
        </p:spPr>
      </p:pic>
      <p:sp>
        <p:nvSpPr>
          <p:cNvPr id="5" name="Left Brace 4"/>
          <p:cNvSpPr/>
          <p:nvPr/>
        </p:nvSpPr>
        <p:spPr>
          <a:xfrm rot="16200000">
            <a:off x="2743200" y="4495801"/>
            <a:ext cx="304800" cy="2743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943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sz="2400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5943600" y="4038601"/>
            <a:ext cx="304800" cy="36576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5943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sz="24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Lagged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relationship between MLCs and snow cover is expected</a:t>
            </a:r>
          </a:p>
          <a:p>
            <a:pPr lvl="1"/>
            <a:r>
              <a:rPr lang="en-US" dirty="0" smtClean="0"/>
              <a:t>During the winter, MLCs tend to deposit snow on their northern side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If pre-existing snow cover is driving the relationship, then we expect little </a:t>
            </a:r>
            <a:r>
              <a:rPr lang="en-US" dirty="0" smtClean="0"/>
              <a:t>change in the distributions</a:t>
            </a: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Lagged Relationship</a:t>
            </a:r>
            <a:br>
              <a:rPr lang="en-US" dirty="0" smtClean="0"/>
            </a:br>
            <a:r>
              <a:rPr lang="en-US" dirty="0" smtClean="0"/>
              <a:t>Snow Leading</a:t>
            </a:r>
            <a:endParaRPr lang="en-US" dirty="0"/>
          </a:p>
        </p:txBody>
      </p:sp>
      <p:pic>
        <p:nvPicPr>
          <p:cNvPr id="4" name="Picture 3" descr="lagged-dist-nov-snow.e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9884" y="3962400"/>
            <a:ext cx="4984233" cy="2514600"/>
          </a:xfrm>
          <a:prstGeom prst="rect">
            <a:avLst/>
          </a:prstGeom>
        </p:spPr>
      </p:pic>
      <p:pic>
        <p:nvPicPr>
          <p:cNvPr id="5" name="Picture 4" descr="lagged-dist-nov-zero.e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883" y="1447800"/>
            <a:ext cx="4984234" cy="251460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3390900" y="5724144"/>
            <a:ext cx="304800" cy="1600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564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372100" y="5372100"/>
            <a:ext cx="228600" cy="22860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6564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Lagged Relationship</a:t>
            </a:r>
            <a:br>
              <a:rPr lang="en-US" dirty="0" smtClean="0"/>
            </a:br>
            <a:r>
              <a:rPr lang="en-US" dirty="0" smtClean="0"/>
              <a:t>Snow Leading</a:t>
            </a:r>
            <a:endParaRPr lang="en-US" dirty="0"/>
          </a:p>
        </p:txBody>
      </p:sp>
      <p:pic>
        <p:nvPicPr>
          <p:cNvPr id="4" name="Picture 3" descr="lagged-dist-nov-snow.e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9884" y="3962400"/>
            <a:ext cx="4984233" cy="2514599"/>
          </a:xfrm>
          <a:prstGeom prst="rect">
            <a:avLst/>
          </a:prstGeom>
        </p:spPr>
      </p:pic>
      <p:pic>
        <p:nvPicPr>
          <p:cNvPr id="5" name="Picture 4" descr="lagged-dist-nov-zero.e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883" y="1447800"/>
            <a:ext cx="4984233" cy="251460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3390900" y="5724144"/>
            <a:ext cx="304800" cy="1600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564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372100" y="5372100"/>
            <a:ext cx="228600" cy="22860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6564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Lagged Relationship</a:t>
            </a:r>
            <a:br>
              <a:rPr lang="en-US" dirty="0" smtClean="0"/>
            </a:br>
            <a:r>
              <a:rPr lang="en-US" dirty="0" smtClean="0"/>
              <a:t>Snow Leading</a:t>
            </a:r>
            <a:endParaRPr lang="en-US" dirty="0"/>
          </a:p>
        </p:txBody>
      </p:sp>
      <p:pic>
        <p:nvPicPr>
          <p:cNvPr id="4" name="Picture 3" descr="lagged-dist-nov-snow.e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9884" y="3962400"/>
            <a:ext cx="4984233" cy="2514599"/>
          </a:xfrm>
          <a:prstGeom prst="rect">
            <a:avLst/>
          </a:prstGeom>
        </p:spPr>
      </p:pic>
      <p:pic>
        <p:nvPicPr>
          <p:cNvPr id="5" name="Picture 4" descr="lagged-dist-nov-zero.e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883" y="1447800"/>
            <a:ext cx="4984233" cy="2514600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3390900" y="5724144"/>
            <a:ext cx="304800" cy="1600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564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372100" y="5372100"/>
            <a:ext cx="228600" cy="22860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6564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Cover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albedo reflects more solar radiation</a:t>
            </a:r>
          </a:p>
          <a:p>
            <a:pPr lvl="1"/>
            <a:r>
              <a:rPr lang="en-US" dirty="0" smtClean="0"/>
              <a:t>Cooler temperature</a:t>
            </a:r>
          </a:p>
          <a:p>
            <a:r>
              <a:rPr lang="en-US" dirty="0" smtClean="0"/>
              <a:t>Infrared Blackbody</a:t>
            </a:r>
          </a:p>
          <a:p>
            <a:pPr lvl="1"/>
            <a:r>
              <a:rPr lang="en-US" dirty="0" smtClean="0"/>
              <a:t>Cooler temperature</a:t>
            </a:r>
          </a:p>
          <a:p>
            <a:pPr>
              <a:buNone/>
            </a:pPr>
            <a:r>
              <a:rPr lang="en-US" sz="2800" dirty="0" smtClean="0"/>
              <a:t>        at night</a:t>
            </a:r>
          </a:p>
          <a:p>
            <a:r>
              <a:rPr lang="en-US" dirty="0" smtClean="0"/>
              <a:t>Insulation</a:t>
            </a:r>
          </a:p>
          <a:p>
            <a:pPr lvl="1"/>
            <a:r>
              <a:rPr lang="en-US" dirty="0" smtClean="0"/>
              <a:t>Low thermal </a:t>
            </a:r>
          </a:p>
          <a:p>
            <a:pPr lvl="1"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conductivity</a:t>
            </a:r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276" y="3352800"/>
            <a:ext cx="458372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0" y="3352800"/>
            <a:ext cx="2286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MODIS - 02/10/2011 - 19:25 UTC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Lagged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Little change between no lag and snow leading by two days</a:t>
            </a:r>
          </a:p>
          <a:p>
            <a:pPr lvl="1"/>
            <a:r>
              <a:rPr lang="en-US" dirty="0" smtClean="0"/>
              <a:t>Inherent lag for some MLC centers because of NARR snow water equivalent </a:t>
            </a:r>
            <a:r>
              <a:rPr lang="en-US" dirty="0" smtClean="0"/>
              <a:t>update time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the MLC is leading </a:t>
            </a:r>
            <a:r>
              <a:rPr lang="en-US" dirty="0" smtClean="0"/>
              <a:t>the snow </a:t>
            </a:r>
            <a:r>
              <a:rPr lang="en-US" dirty="0" smtClean="0"/>
              <a:t>cover</a:t>
            </a:r>
            <a:r>
              <a:rPr lang="en-US" dirty="0" smtClean="0"/>
              <a:t>, then we expect a shift in the distributions to the left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Lagged Relationship</a:t>
            </a:r>
            <a:br>
              <a:rPr lang="en-US" dirty="0" smtClean="0"/>
            </a:br>
            <a:r>
              <a:rPr lang="en-US" dirty="0" smtClean="0"/>
              <a:t>MLC Leading</a:t>
            </a:r>
            <a:endParaRPr lang="en-US" dirty="0"/>
          </a:p>
        </p:txBody>
      </p:sp>
      <p:pic>
        <p:nvPicPr>
          <p:cNvPr id="4" name="Picture 3" descr="lagged-dist-nov-snow.e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4832" y="3962400"/>
            <a:ext cx="4974336" cy="2525431"/>
          </a:xfrm>
          <a:prstGeom prst="rect">
            <a:avLst/>
          </a:prstGeom>
        </p:spPr>
      </p:pic>
      <p:pic>
        <p:nvPicPr>
          <p:cNvPr id="5" name="Picture 4" descr="lagged-dist-nov-zero.e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883" y="1447800"/>
            <a:ext cx="4984233" cy="2514599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3390900" y="5724144"/>
            <a:ext cx="304800" cy="1600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564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372100" y="5372100"/>
            <a:ext cx="228600" cy="22860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6564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Lagged Relationship</a:t>
            </a:r>
            <a:br>
              <a:rPr lang="en-US" dirty="0" smtClean="0"/>
            </a:br>
            <a:r>
              <a:rPr lang="en-US" dirty="0" smtClean="0"/>
              <a:t>MLC Leading</a:t>
            </a:r>
            <a:endParaRPr lang="en-US" dirty="0"/>
          </a:p>
        </p:txBody>
      </p:sp>
      <p:pic>
        <p:nvPicPr>
          <p:cNvPr id="4" name="Picture 3" descr="lagged-dist-nov-snow.e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9885" y="3962400"/>
            <a:ext cx="4984231" cy="2514599"/>
          </a:xfrm>
          <a:prstGeom prst="rect">
            <a:avLst/>
          </a:prstGeom>
        </p:spPr>
      </p:pic>
      <p:pic>
        <p:nvPicPr>
          <p:cNvPr id="5" name="Picture 4" descr="lagged-dist-nov-zero.e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883" y="1447800"/>
            <a:ext cx="4984233" cy="2514599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3390900" y="5724144"/>
            <a:ext cx="304800" cy="1600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564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372100" y="5372100"/>
            <a:ext cx="228600" cy="22860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6564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Lagged Relationship</a:t>
            </a:r>
            <a:br>
              <a:rPr lang="en-US" dirty="0" smtClean="0"/>
            </a:br>
            <a:r>
              <a:rPr lang="en-US" dirty="0" smtClean="0"/>
              <a:t>MLC Leading</a:t>
            </a:r>
            <a:endParaRPr lang="en-US" dirty="0"/>
          </a:p>
        </p:txBody>
      </p:sp>
      <p:pic>
        <p:nvPicPr>
          <p:cNvPr id="4" name="Picture 3" descr="lagged-dist-nov-snow.e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9885" y="3962400"/>
            <a:ext cx="4984231" cy="2514599"/>
          </a:xfrm>
          <a:prstGeom prst="rect">
            <a:avLst/>
          </a:prstGeom>
        </p:spPr>
      </p:pic>
      <p:pic>
        <p:nvPicPr>
          <p:cNvPr id="5" name="Picture 4" descr="lagged-dist-nov-zero.e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9883" y="1447800"/>
            <a:ext cx="4984233" cy="2514599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 rot="16200000">
            <a:off x="3390900" y="5724144"/>
            <a:ext cx="304800" cy="1600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6564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372100" y="5372100"/>
            <a:ext cx="228600" cy="22860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6564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is there a relationship?</a:t>
            </a:r>
            <a:endParaRPr lang="en-US" b="1" dirty="0"/>
          </a:p>
        </p:txBody>
      </p:sp>
      <p:pic>
        <p:nvPicPr>
          <p:cNvPr id="5" name="Content Placeholder 4" descr="snow_line_tw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371600"/>
            <a:ext cx="5486400" cy="1645920"/>
          </a:xfrm>
        </p:spPr>
      </p:pic>
      <p:graphicFrame>
        <p:nvGraphicFramePr>
          <p:cNvPr id="7" name="Diagram 6"/>
          <p:cNvGraphicFramePr/>
          <p:nvPr/>
        </p:nvGraphicFramePr>
        <p:xfrm>
          <a:off x="0" y="3124200"/>
          <a:ext cx="9144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1905000" y="20574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21336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Low-level </a:t>
            </a:r>
            <a:r>
              <a:rPr lang="en-US" dirty="0"/>
              <a:t>B</a:t>
            </a:r>
            <a:r>
              <a:rPr lang="en-US" b="1" dirty="0" smtClean="0"/>
              <a:t>aroclinicity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524000" y="4419600"/>
          <a:ext cx="6096000" cy="1971675"/>
        </p:xfrm>
        <a:graphic>
          <a:graphicData uri="http://schemas.openxmlformats.org/presentationml/2006/ole">
            <p:oleObj spid="_x0000_s1026" name="Equation" r:id="rId3" imgW="2158920" imgH="698400" progId="Equation.3">
              <p:embed/>
            </p:oleObj>
          </a:graphicData>
        </a:graphic>
      </p:graphicFrame>
      <p:pic>
        <p:nvPicPr>
          <p:cNvPr id="5" name="Picture 4" descr="baro_how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" y="1748790"/>
            <a:ext cx="8153400" cy="2446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32766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600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 - 6</a:t>
            </a:r>
            <a:r>
              <a:rPr lang="el-GR" sz="3200" b="1" dirty="0" smtClean="0"/>
              <a:t>Δ</a:t>
            </a:r>
            <a:r>
              <a:rPr lang="en-US" sz="3200" b="1" dirty="0" smtClean="0"/>
              <a:t>P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38862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Ground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(based off of </a:t>
            </a:r>
            <a:r>
              <a:rPr lang="en-US" dirty="0" err="1" smtClean="0"/>
              <a:t>Lindzen</a:t>
            </a:r>
            <a:r>
              <a:rPr lang="en-US" dirty="0" smtClean="0"/>
              <a:t> and Farrell, 1980)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Baroclinicity</a:t>
            </a:r>
            <a:endParaRPr lang="en-US" dirty="0"/>
          </a:p>
        </p:txBody>
      </p:sp>
      <p:pic>
        <p:nvPicPr>
          <p:cNvPr id="4" name="Content Placeholder 3" descr="llbaro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2759" y="1600200"/>
            <a:ext cx="601848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Baroclinicity</a:t>
            </a:r>
            <a:endParaRPr lang="en-US" dirty="0"/>
          </a:p>
        </p:txBody>
      </p:sp>
      <p:pic>
        <p:nvPicPr>
          <p:cNvPr id="8" name="Content Placeholder 7" descr="baro-nov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4885"/>
            <a:ext cx="8229600" cy="3756593"/>
          </a:xfrm>
        </p:spPr>
      </p:pic>
      <p:sp>
        <p:nvSpPr>
          <p:cNvPr id="9" name="Left Brace 8"/>
          <p:cNvSpPr/>
          <p:nvPr/>
        </p:nvSpPr>
        <p:spPr>
          <a:xfrm rot="16200000">
            <a:off x="2743200" y="4491335"/>
            <a:ext cx="304800" cy="2743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59391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sz="2400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11" name="Left Brace 10"/>
          <p:cNvSpPr/>
          <p:nvPr/>
        </p:nvSpPr>
        <p:spPr>
          <a:xfrm rot="16200000">
            <a:off x="5943600" y="4034135"/>
            <a:ext cx="304800" cy="36576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9391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sz="24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Baroclinicity</a:t>
            </a:r>
            <a:endParaRPr lang="en-US" dirty="0"/>
          </a:p>
        </p:txBody>
      </p:sp>
      <p:pic>
        <p:nvPicPr>
          <p:cNvPr id="8" name="Content Placeholder 7" descr="baro-nov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4885"/>
            <a:ext cx="8229599" cy="3756593"/>
          </a:xfrm>
        </p:spPr>
      </p:pic>
      <p:sp>
        <p:nvSpPr>
          <p:cNvPr id="4" name="Left Brace 3"/>
          <p:cNvSpPr/>
          <p:nvPr/>
        </p:nvSpPr>
        <p:spPr>
          <a:xfrm rot="16200000">
            <a:off x="2743200" y="4495801"/>
            <a:ext cx="304800" cy="2743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943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sz="2400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5943600" y="4038601"/>
            <a:ext cx="304800" cy="36576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943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sz="24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Baroclinicity</a:t>
            </a:r>
            <a:endParaRPr lang="en-US" dirty="0"/>
          </a:p>
        </p:txBody>
      </p:sp>
      <p:pic>
        <p:nvPicPr>
          <p:cNvPr id="8" name="Content Placeholder 7" descr="baro-nov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4885"/>
            <a:ext cx="8229599" cy="3756593"/>
          </a:xfrm>
        </p:spPr>
      </p:pic>
      <p:sp>
        <p:nvSpPr>
          <p:cNvPr id="4" name="Left Brace 3"/>
          <p:cNvSpPr/>
          <p:nvPr/>
        </p:nvSpPr>
        <p:spPr>
          <a:xfrm rot="16200000">
            <a:off x="2743200" y="4495801"/>
            <a:ext cx="304800" cy="2743200"/>
          </a:xfrm>
          <a:prstGeom prst="leftBrac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943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Gill Sans MT" pitchFamily="34" charset="0"/>
              </a:rPr>
              <a:t>Snow</a:t>
            </a:r>
            <a:endParaRPr lang="en-US" sz="2400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5943600" y="4038601"/>
            <a:ext cx="304800" cy="3657600"/>
          </a:xfrm>
          <a:prstGeom prst="leftBrac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943601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Gill Sans MT" pitchFamily="34" charset="0"/>
              </a:rPr>
              <a:t>No Snow</a:t>
            </a:r>
            <a:endParaRPr lang="en-US" sz="2400" b="1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pic>
        <p:nvPicPr>
          <p:cNvPr id="4" name="Content Placeholder 4" descr="snow_line_o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5212080"/>
            <a:ext cx="5486400" cy="164592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“General features include a </a:t>
            </a:r>
            <a:r>
              <a:rPr lang="en-US" sz="2800" b="1" dirty="0" err="1" smtClean="0"/>
              <a:t>poleward</a:t>
            </a:r>
            <a:r>
              <a:rPr lang="en-US" sz="2800" b="1" dirty="0" smtClean="0"/>
              <a:t> shift</a:t>
            </a:r>
            <a:r>
              <a:rPr lang="en-US" sz="2800" dirty="0" smtClean="0"/>
              <a:t> in storm track location, increased storm intensity, but a decrease in total storm numbers” - IPCC (2007)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“</a:t>
            </a:r>
            <a:r>
              <a:rPr lang="en-US" sz="2800" dirty="0" smtClean="0"/>
              <a:t>The </a:t>
            </a:r>
            <a:r>
              <a:rPr lang="en-US" sz="2800" dirty="0" err="1" smtClean="0"/>
              <a:t>baroclinic</a:t>
            </a:r>
            <a:r>
              <a:rPr lang="en-US" sz="2800" dirty="0" smtClean="0"/>
              <a:t> zone is a lot of times the place where storms will track. Repeated storm tracks will continue to move the snow cover slightly southward.” - Eric Sorensen - WREX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58674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7000" y="59436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Extent Albedo</a:t>
            </a:r>
            <a:endParaRPr lang="en-US" dirty="0"/>
          </a:p>
        </p:txBody>
      </p:sp>
      <p:pic>
        <p:nvPicPr>
          <p:cNvPr id="4" name="Content Placeholder 3" descr="mar-albedo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1356"/>
            <a:ext cx="8229600" cy="3943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Extent Temperature</a:t>
            </a:r>
            <a:endParaRPr lang="en-US" dirty="0"/>
          </a:p>
        </p:txBody>
      </p:sp>
      <p:pic>
        <p:nvPicPr>
          <p:cNvPr id="4" name="Content Placeholder 3" descr="mar-albedo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1356"/>
            <a:ext cx="8229599" cy="3943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Snow Extent Sensible Heat Flux</a:t>
            </a:r>
            <a:endParaRPr lang="en-US" dirty="0"/>
          </a:p>
        </p:txBody>
      </p:sp>
      <p:pic>
        <p:nvPicPr>
          <p:cNvPr id="4" name="Content Placeholder 3" descr="mar-albedo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1356"/>
            <a:ext cx="8229599" cy="3943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Extent Latent Heat Flux</a:t>
            </a:r>
            <a:endParaRPr lang="en-US" dirty="0"/>
          </a:p>
        </p:txBody>
      </p:sp>
      <p:pic>
        <p:nvPicPr>
          <p:cNvPr id="4" name="Content Placeholder 3" descr="mar-albedo.ep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1356"/>
            <a:ext cx="8229599" cy="3943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Data / Methods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Snow Cover Extent Algorithm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MLC Identification and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Results / Discussion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Relationship between snow cover and MLCs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Low-level Baroclinicity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Conclusions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Role in </a:t>
            </a:r>
            <a:r>
              <a:rPr lang="en-US" dirty="0" err="1" smtClean="0">
                <a:latin typeface="Gill Sans MT" pitchFamily="34" charset="0"/>
              </a:rPr>
              <a:t>poleward</a:t>
            </a:r>
            <a:r>
              <a:rPr lang="en-US" dirty="0" smtClean="0">
                <a:latin typeface="Gill Sans MT" pitchFamily="34" charset="0"/>
              </a:rPr>
              <a:t> shift of storm tracks?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Outline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Poleward</a:t>
            </a:r>
            <a:r>
              <a:rPr lang="en-US" dirty="0" smtClean="0"/>
              <a:t>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Snow cover extent is expected to decrease with ACC </a:t>
            </a:r>
            <a:r>
              <a:rPr lang="en-US" sz="2000" dirty="0" smtClean="0"/>
              <a:t>(Brown and Mote, 2009)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Thus, our relationship suggests snow cover extent will lead MLCs </a:t>
            </a:r>
            <a:r>
              <a:rPr lang="en-US" dirty="0" err="1" smtClean="0"/>
              <a:t>poleward</a:t>
            </a:r>
            <a:r>
              <a:rPr lang="en-US" dirty="0" smtClean="0"/>
              <a:t> </a:t>
            </a:r>
            <a:r>
              <a:rPr lang="en-US" dirty="0" smtClean="0"/>
              <a:t>over continents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Poleward</a:t>
            </a:r>
            <a:r>
              <a:rPr lang="en-US" dirty="0" smtClean="0"/>
              <a:t>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Observed and forecast </a:t>
            </a:r>
            <a:r>
              <a:rPr lang="en-US" dirty="0" err="1" smtClean="0"/>
              <a:t>poleward</a:t>
            </a:r>
            <a:r>
              <a:rPr lang="en-US" dirty="0" smtClean="0"/>
              <a:t> shift in storm tracks from ACC, mainly in the North Atlantic and North Pacific </a:t>
            </a:r>
            <a:r>
              <a:rPr lang="en-US" sz="2000" dirty="0" smtClean="0"/>
              <a:t>(IPCC, 2007;Jiang and </a:t>
            </a:r>
            <a:r>
              <a:rPr lang="en-US" sz="2000" dirty="0" err="1" smtClean="0"/>
              <a:t>Perrie</a:t>
            </a:r>
            <a:r>
              <a:rPr lang="en-US" sz="2000" dirty="0" smtClean="0"/>
              <a:t>, 2007)</a:t>
            </a:r>
          </a:p>
          <a:p>
            <a:endParaRPr lang="en-US" dirty="0" smtClean="0"/>
          </a:p>
          <a:p>
            <a:r>
              <a:rPr lang="en-US" dirty="0" smtClean="0"/>
              <a:t>Increased baroclinicity off the east coast of continents important to oceanic storm track locations </a:t>
            </a:r>
            <a:r>
              <a:rPr lang="en-US" sz="2000" dirty="0" smtClean="0"/>
              <a:t>(Hoskins and Valdes, 1990)</a:t>
            </a:r>
          </a:p>
          <a:p>
            <a:endParaRPr lang="en-US" sz="2000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Poleward</a:t>
            </a:r>
            <a:r>
              <a:rPr lang="en-US" dirty="0" smtClean="0"/>
              <a:t>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Ross and Walsh (1986) found that enhanced baroclinicity near coastal boundaries due to increased snow cover is important to MLC </a:t>
            </a:r>
            <a:r>
              <a:rPr lang="en-US" dirty="0" smtClean="0"/>
              <a:t>trajectories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relationship suggests that continental snow cover may play a role in oceanic storm tracks shifting </a:t>
            </a:r>
            <a:r>
              <a:rPr lang="en-US" dirty="0" err="1" smtClean="0"/>
              <a:t>poleward</a:t>
            </a: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Why is it the region 50-350 km south of the snow extent?</a:t>
            </a:r>
          </a:p>
          <a:p>
            <a:r>
              <a:rPr lang="en-US" dirty="0" smtClean="0"/>
              <a:t>Why is MLC frequency confined to a narrow region while low-level baroclinicity has a broad structure?</a:t>
            </a:r>
          </a:p>
          <a:p>
            <a:endParaRPr lang="en-US" dirty="0" smtClean="0"/>
          </a:p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Idealized model</a:t>
            </a:r>
          </a:p>
          <a:p>
            <a:pPr lvl="1"/>
            <a:r>
              <a:rPr lang="en-US" dirty="0" smtClean="0"/>
              <a:t>Case studies with small snow extent perturbations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Enhanced frequency of MLCs in a region 50-350km south of snow extent</a:t>
            </a:r>
          </a:p>
          <a:p>
            <a:pPr lvl="1"/>
            <a:r>
              <a:rPr lang="en-US" dirty="0" smtClean="0"/>
              <a:t>Stronger relationship during the spring</a:t>
            </a:r>
          </a:p>
          <a:p>
            <a:endParaRPr lang="en-US" dirty="0" smtClean="0"/>
          </a:p>
          <a:p>
            <a:r>
              <a:rPr lang="en-US" dirty="0" smtClean="0"/>
              <a:t>Driven by low-level </a:t>
            </a:r>
            <a:r>
              <a:rPr lang="en-US" dirty="0" smtClean="0"/>
              <a:t>baroclinicity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May play a role in the </a:t>
            </a:r>
            <a:r>
              <a:rPr lang="en-US" dirty="0" err="1" smtClean="0"/>
              <a:t>poleward</a:t>
            </a:r>
            <a:r>
              <a:rPr lang="en-US" dirty="0" smtClean="0"/>
              <a:t> </a:t>
            </a:r>
            <a:r>
              <a:rPr lang="en-US" dirty="0" smtClean="0"/>
              <a:t>shift of storm tracks with ACC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Snow Cover Influence on MLCs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Namias</a:t>
            </a:r>
            <a:r>
              <a:rPr lang="en-US" dirty="0" smtClean="0"/>
              <a:t> (1962) postulated feedback cycle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General circulation favored southern snow extent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Air masses cooled by anomalous snow cover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Increased low-level</a:t>
            </a:r>
          </a:p>
          <a:p>
            <a:pPr marL="914400" lvl="1" indent="-514350">
              <a:buNone/>
            </a:pPr>
            <a:r>
              <a:rPr lang="en-US" sz="2000" dirty="0" smtClean="0"/>
              <a:t>  </a:t>
            </a:r>
            <a:r>
              <a:rPr lang="en-US" sz="2400" dirty="0" smtClean="0"/>
              <a:t>temperature contrast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MLCs feed off of enhanced</a:t>
            </a:r>
          </a:p>
          <a:p>
            <a:pPr marL="514350" indent="-514350">
              <a:buNone/>
            </a:pPr>
            <a:r>
              <a:rPr lang="en-US" sz="2400" dirty="0" smtClean="0"/>
              <a:t>      low-level baroclinicity</a:t>
            </a:r>
          </a:p>
          <a:p>
            <a:pPr marL="514350" indent="-514350">
              <a:buNone/>
            </a:pPr>
            <a:r>
              <a:rPr lang="en-US" sz="2400" dirty="0" smtClean="0"/>
              <a:t>5.    MLCs aided in injecting</a:t>
            </a:r>
          </a:p>
          <a:p>
            <a:pPr marL="514350" indent="-514350">
              <a:buNone/>
            </a:pPr>
            <a:r>
              <a:rPr lang="en-US" sz="2400" dirty="0" smtClean="0"/>
              <a:t>       future air masses further</a:t>
            </a:r>
          </a:p>
          <a:p>
            <a:pPr marL="514350" indent="-514350">
              <a:buNone/>
            </a:pPr>
            <a:r>
              <a:rPr lang="en-US" sz="2400" dirty="0" smtClean="0"/>
              <a:t>       southward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namias1962.png"/>
          <p:cNvPicPr>
            <a:picLocks noChangeAspect="1"/>
          </p:cNvPicPr>
          <p:nvPr/>
        </p:nvPicPr>
        <p:blipFill>
          <a:blip r:embed="rId2" cstate="print"/>
          <a:srcRect l="6776" t="4684" r="5649"/>
          <a:stretch>
            <a:fillRect/>
          </a:stretch>
        </p:blipFill>
        <p:spPr>
          <a:xfrm>
            <a:off x="4419600" y="3048000"/>
            <a:ext cx="47244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Advisor </a:t>
            </a:r>
            <a:r>
              <a:rPr lang="en-US" dirty="0" smtClean="0"/>
              <a:t>– </a:t>
            </a:r>
            <a:r>
              <a:rPr lang="en-US" dirty="0" err="1" smtClean="0"/>
              <a:t>Ankur</a:t>
            </a:r>
            <a:r>
              <a:rPr lang="en-US" dirty="0" smtClean="0"/>
              <a:t> Desai</a:t>
            </a:r>
          </a:p>
          <a:p>
            <a:r>
              <a:rPr lang="en-US" dirty="0" smtClean="0"/>
              <a:t>Readers – Dan </a:t>
            </a:r>
            <a:r>
              <a:rPr lang="en-US" dirty="0" err="1" smtClean="0"/>
              <a:t>Vimont</a:t>
            </a:r>
            <a:r>
              <a:rPr lang="en-US" dirty="0" smtClean="0"/>
              <a:t> and Jon Martin</a:t>
            </a:r>
          </a:p>
          <a:p>
            <a:r>
              <a:rPr lang="en-US" dirty="0" err="1" smtClean="0"/>
              <a:t>Labmates</a:t>
            </a:r>
            <a:endParaRPr lang="en-US" dirty="0" smtClean="0"/>
          </a:p>
          <a:p>
            <a:r>
              <a:rPr lang="en-US" dirty="0" smtClean="0"/>
              <a:t>Fellow Graduate Students</a:t>
            </a:r>
          </a:p>
          <a:p>
            <a:r>
              <a:rPr lang="en-US" dirty="0" err="1" smtClean="0"/>
              <a:t>Mallie</a:t>
            </a:r>
            <a:r>
              <a:rPr lang="en-US" dirty="0" smtClean="0"/>
              <a:t> </a:t>
            </a:r>
            <a:r>
              <a:rPr lang="en-US" dirty="0" err="1" smtClean="0"/>
              <a:t>Toth</a:t>
            </a:r>
            <a:r>
              <a:rPr lang="en-US" dirty="0" smtClean="0"/>
              <a:t> for support and proofreading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Snow Cover Influence on MLCs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Elguindi</a:t>
            </a:r>
            <a:r>
              <a:rPr lang="en-US" sz="2400" dirty="0" smtClean="0"/>
              <a:t> et al. (2005) ran model simulations of MLC with modified snow cover</a:t>
            </a:r>
          </a:p>
          <a:p>
            <a:r>
              <a:rPr lang="en-US" sz="2400" dirty="0" smtClean="0"/>
              <a:t>Control versus Expansive Snow Cover</a:t>
            </a:r>
          </a:p>
          <a:p>
            <a:pPr lvl="1"/>
            <a:r>
              <a:rPr lang="en-US" sz="2000" dirty="0" smtClean="0"/>
              <a:t>No significant change in MLC trajectories</a:t>
            </a:r>
          </a:p>
          <a:p>
            <a:pPr lvl="1"/>
            <a:r>
              <a:rPr lang="en-US" sz="2000" dirty="0" smtClean="0"/>
              <a:t>MLCs weakened with increased snow cover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481" y="3667125"/>
            <a:ext cx="668103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</a:rPr>
              <a:t>Data / Methods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Snow Cover Extent Algorithm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MLC Identification and Tracking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Results / Discussion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Relationship between snow cover and MLCs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Low-level Baroclinicity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ill Sans MT" pitchFamily="34" charset="0"/>
              </a:rPr>
              <a:t>Conclusions</a:t>
            </a:r>
          </a:p>
          <a:p>
            <a:pPr marL="914400" lvl="1" indent="-514350"/>
            <a:r>
              <a:rPr lang="en-US" dirty="0" smtClean="0">
                <a:latin typeface="Gill Sans MT" pitchFamily="34" charset="0"/>
              </a:rPr>
              <a:t>Role in northward shift of storm tracks?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Outline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Regional reanalysis at 32 km grid spacing</a:t>
            </a:r>
          </a:p>
          <a:p>
            <a:r>
              <a:rPr lang="en-US" sz="2800" dirty="0" smtClean="0"/>
              <a:t>Snow water equivalent updated at </a:t>
            </a:r>
            <a:r>
              <a:rPr lang="en-US" sz="2800" dirty="0" smtClean="0"/>
              <a:t>0000 </a:t>
            </a:r>
            <a:r>
              <a:rPr lang="en-US" sz="2800" dirty="0" smtClean="0"/>
              <a:t>UTC using SNODEP (Air Force Weather Agency)</a:t>
            </a:r>
          </a:p>
          <a:p>
            <a:pPr lvl="1"/>
            <a:r>
              <a:rPr lang="en-US" sz="2400" dirty="0" smtClean="0"/>
              <a:t>Station Observations</a:t>
            </a:r>
          </a:p>
          <a:p>
            <a:pPr lvl="1"/>
            <a:r>
              <a:rPr lang="en-US" sz="2400" dirty="0" smtClean="0"/>
              <a:t>Satellite Retrievals</a:t>
            </a:r>
          </a:p>
          <a:p>
            <a:pPr lvl="1"/>
            <a:r>
              <a:rPr lang="en-US" sz="2400" dirty="0" smtClean="0"/>
              <a:t>Manual Interpretation</a:t>
            </a:r>
            <a:endParaRPr lang="en-US" dirty="0" smtClean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048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omain.png"/>
          <p:cNvPicPr>
            <a:picLocks noChangeAspect="1"/>
          </p:cNvPicPr>
          <p:nvPr/>
        </p:nvPicPr>
        <p:blipFill>
          <a:blip r:embed="rId3" cstate="print"/>
          <a:srcRect l="11475" t="11056" r="8197" b="13765"/>
          <a:stretch>
            <a:fillRect/>
          </a:stretch>
        </p:blipFill>
        <p:spPr>
          <a:xfrm>
            <a:off x="0" y="4531568"/>
            <a:ext cx="3352800" cy="2326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Snow Extent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1876485"/>
            <a:ext cx="4343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>
                <a:latin typeface="Gill Sans MT" pitchFamily="34" charset="0"/>
              </a:rPr>
              <a:t>Gaps filled in </a:t>
            </a:r>
            <a:r>
              <a:rPr lang="en-US" sz="2400" dirty="0" smtClean="0">
                <a:latin typeface="Gill Sans MT" pitchFamily="34" charset="0"/>
              </a:rPr>
              <a:t>0000 </a:t>
            </a:r>
            <a:r>
              <a:rPr lang="en-US" sz="2400" dirty="0" smtClean="0">
                <a:latin typeface="Gill Sans MT" pitchFamily="34" charset="0"/>
              </a:rPr>
              <a:t>UTC NARR categorical snow presence</a:t>
            </a:r>
          </a:p>
          <a:p>
            <a:pPr marL="514350" indent="-514350">
              <a:buAutoNum type="arabicPeriod"/>
            </a:pPr>
            <a:endParaRPr lang="en-US" sz="2400" dirty="0" smtClean="0">
              <a:latin typeface="Gill Sans MT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Gill Sans MT" pitchFamily="34" charset="0"/>
              </a:rPr>
              <a:t>Linearly interpolated to 0.25° grid</a:t>
            </a:r>
          </a:p>
          <a:p>
            <a:pPr marL="514350" indent="-514350">
              <a:buAutoNum type="arabicPeriod"/>
            </a:pPr>
            <a:endParaRPr lang="en-US" sz="2400" dirty="0" smtClean="0">
              <a:latin typeface="Gill Sans MT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Gill Sans MT" pitchFamily="34" charset="0"/>
              </a:rPr>
              <a:t>For each longitude, find 2.5° of consecutive snow cover from south to north</a:t>
            </a:r>
          </a:p>
          <a:p>
            <a:pPr marL="514350" indent="-514350">
              <a:buAutoNum type="arabicPeriod"/>
            </a:pPr>
            <a:endParaRPr lang="en-US" sz="2400" dirty="0" smtClean="0">
              <a:latin typeface="Gill Sans MT" pitchFamily="34" charset="0"/>
            </a:endParaRPr>
          </a:p>
          <a:p>
            <a:pPr marL="514350" indent="-514350">
              <a:buAutoNum type="arabicPeriod"/>
            </a:pPr>
            <a:r>
              <a:rPr lang="en-US" sz="2400" dirty="0" smtClean="0">
                <a:latin typeface="Gill Sans MT" pitchFamily="34" charset="0"/>
              </a:rPr>
              <a:t>Smooth snow extent with 2.5° filter</a:t>
            </a:r>
            <a:endParaRPr lang="en-US" sz="2400" dirty="0">
              <a:latin typeface="Gill Sans MT" pitchFamily="34" charset="0"/>
            </a:endParaRPr>
          </a:p>
        </p:txBody>
      </p:sp>
      <p:pic>
        <p:nvPicPr>
          <p:cNvPr id="9" name="Picture 8" descr="raw_snow.png"/>
          <p:cNvPicPr>
            <a:picLocks noChangeAspect="1"/>
          </p:cNvPicPr>
          <p:nvPr/>
        </p:nvPicPr>
        <p:blipFill>
          <a:blip r:embed="rId2" cstate="print"/>
          <a:srcRect l="20000" t="6460" r="15833" b="8135"/>
          <a:stretch>
            <a:fillRect/>
          </a:stretch>
        </p:blipFill>
        <p:spPr>
          <a:xfrm>
            <a:off x="4800600" y="1143000"/>
            <a:ext cx="4114800" cy="2725387"/>
          </a:xfrm>
          <a:prstGeom prst="rect">
            <a:avLst/>
          </a:prstGeom>
        </p:spPr>
      </p:pic>
      <p:pic>
        <p:nvPicPr>
          <p:cNvPr id="10" name="Picture 9" descr="final_snow.png"/>
          <p:cNvPicPr>
            <a:picLocks noChangeAspect="1"/>
          </p:cNvPicPr>
          <p:nvPr/>
        </p:nvPicPr>
        <p:blipFill>
          <a:blip r:embed="rId3" cstate="print"/>
          <a:srcRect l="20000" t="6460" r="16667" b="8135"/>
          <a:stretch>
            <a:fillRect/>
          </a:stretch>
        </p:blipFill>
        <p:spPr>
          <a:xfrm>
            <a:off x="4800600" y="4038600"/>
            <a:ext cx="4114800" cy="276124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6629400" y="3505200"/>
            <a:ext cx="762000" cy="914400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C6D9F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1069</Words>
  <Application>Microsoft Office PowerPoint</Application>
  <PresentationFormat>On-screen Show (4:3)</PresentationFormat>
  <Paragraphs>227</Paragraphs>
  <Slides>50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Equation</vt:lpstr>
      <vt:lpstr>Relationship Between Snow Extent and Mid-Latitude Cyclone Centers From NARR Objectively Derived Storm Position and Snow Cover</vt:lpstr>
      <vt:lpstr>Slide 2</vt:lpstr>
      <vt:lpstr>Snow Cover Impacts</vt:lpstr>
      <vt:lpstr>Why do we care?</vt:lpstr>
      <vt:lpstr>Snow Cover Influence on MLCs</vt:lpstr>
      <vt:lpstr>Snow Cover Influence on MLCs</vt:lpstr>
      <vt:lpstr>Slide 7</vt:lpstr>
      <vt:lpstr>NARR</vt:lpstr>
      <vt:lpstr>Snow Extent</vt:lpstr>
      <vt:lpstr>SNODAS</vt:lpstr>
      <vt:lpstr>NARR - SNODAS</vt:lpstr>
      <vt:lpstr>NARR - SNODAS</vt:lpstr>
      <vt:lpstr>Snow Cover Trends</vt:lpstr>
      <vt:lpstr>MLC Identification</vt:lpstr>
      <vt:lpstr>MLC Tracking</vt:lpstr>
      <vt:lpstr>Snow Cover &amp; MLC Video</vt:lpstr>
      <vt:lpstr>Slide 17</vt:lpstr>
      <vt:lpstr>MLC Distance from Snow Extent</vt:lpstr>
      <vt:lpstr>MLC Distance from Snow Extent</vt:lpstr>
      <vt:lpstr>MLC Distance from Snow Extent</vt:lpstr>
      <vt:lpstr>Why a Bimodal January?</vt:lpstr>
      <vt:lpstr>Robustness</vt:lpstr>
      <vt:lpstr>Robustness</vt:lpstr>
      <vt:lpstr>Robustness</vt:lpstr>
      <vt:lpstr>Robustness</vt:lpstr>
      <vt:lpstr>Lagged Relationships</vt:lpstr>
      <vt:lpstr>Lagged Relationship Snow Leading</vt:lpstr>
      <vt:lpstr>Lagged Relationship Snow Leading</vt:lpstr>
      <vt:lpstr>Lagged Relationship Snow Leading</vt:lpstr>
      <vt:lpstr>Lagged Relationships</vt:lpstr>
      <vt:lpstr>Lagged Relationship MLC Leading</vt:lpstr>
      <vt:lpstr>Lagged Relationship MLC Leading</vt:lpstr>
      <vt:lpstr>Lagged Relationship MLC Leading</vt:lpstr>
      <vt:lpstr>Why is there a relationship?</vt:lpstr>
      <vt:lpstr>Low-level Baroclinicity</vt:lpstr>
      <vt:lpstr>Low-level Baroclinicity</vt:lpstr>
      <vt:lpstr>Low-level Baroclinicity</vt:lpstr>
      <vt:lpstr>Low-level Baroclinicity</vt:lpstr>
      <vt:lpstr>Low-level Baroclinicity</vt:lpstr>
      <vt:lpstr>Snow Extent Albedo</vt:lpstr>
      <vt:lpstr>Snow Extent Temperature</vt:lpstr>
      <vt:lpstr>Snow Extent Sensible Heat Flux</vt:lpstr>
      <vt:lpstr>Snow Extent Latent Heat Flux</vt:lpstr>
      <vt:lpstr>Slide 44</vt:lpstr>
      <vt:lpstr>Poleward Shift</vt:lpstr>
      <vt:lpstr>Poleward Shift</vt:lpstr>
      <vt:lpstr>Poleward Shift</vt:lpstr>
      <vt:lpstr>Future Work</vt:lpstr>
      <vt:lpstr>Take Home Messages</vt:lpstr>
      <vt:lpstr>Acknowledgements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</dc:creator>
  <cp:lastModifiedBy>Matthew</cp:lastModifiedBy>
  <cp:revision>95</cp:revision>
  <dcterms:created xsi:type="dcterms:W3CDTF">2012-04-04T14:18:21Z</dcterms:created>
  <dcterms:modified xsi:type="dcterms:W3CDTF">2012-04-05T22:19:39Z</dcterms:modified>
</cp:coreProperties>
</file>